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5" r:id="rId6"/>
    <p:sldId id="266" r:id="rId7"/>
    <p:sldId id="267" r:id="rId8"/>
    <p:sldId id="268" r:id="rId9"/>
    <p:sldId id="270" r:id="rId10"/>
    <p:sldId id="271" r:id="rId11"/>
    <p:sldId id="29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4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9735"/>
          </a:xfrm>
        </p:spPr>
        <p:txBody>
          <a:bodyPr>
            <a:normAutofit/>
          </a:bodyPr>
          <a:lstStyle/>
          <a:p>
            <a:r>
              <a:rPr lang="ru-RU" sz="3200" b="1" dirty="0"/>
              <a:t>Стили руководства и типология руководителей в организации</a:t>
            </a:r>
            <a:endParaRPr lang="en-US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287" y="2199736"/>
            <a:ext cx="8695426" cy="432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120"/>
            <a:ext cx="12024360" cy="6797040"/>
          </a:xfrm>
        </p:spPr>
        <p:txBody>
          <a:bodyPr>
            <a:normAutofit fontScale="70000" lnSpcReduction="20000"/>
          </a:bodyPr>
          <a:lstStyle/>
          <a:p>
            <a:pPr hangingPunct="0"/>
            <a:r>
              <a:rPr lang="ru-RU" sz="3600" b="1" i="1" u="sng" dirty="0"/>
              <a:t>Субъективные факторы:</a:t>
            </a:r>
            <a:endParaRPr lang="ru-RU" sz="3600" b="1" u="sng" dirty="0"/>
          </a:p>
          <a:p>
            <a:pPr hangingPunct="0"/>
            <a:r>
              <a:rPr lang="ru-RU" sz="3600" b="1" i="1" dirty="0"/>
              <a:t>* индивидуально-психические особенности личности руководителя </a:t>
            </a:r>
            <a:r>
              <a:rPr lang="ru-RU" sz="3600" b="1" dirty="0"/>
              <a:t>(характер, темперамент, способности, волевые качества и др.);</a:t>
            </a:r>
          </a:p>
          <a:p>
            <a:pPr hangingPunct="0"/>
            <a:r>
              <a:rPr lang="ru-RU" sz="3600" b="1" dirty="0"/>
              <a:t>* </a:t>
            </a:r>
            <a:r>
              <a:rPr lang="ru-RU" sz="3600" b="1" i="1" dirty="0"/>
              <a:t>наличие у руководителя авторитета. </a:t>
            </a:r>
            <a:r>
              <a:rPr lang="ru-RU" sz="3600" b="1" dirty="0"/>
              <a:t>Авторитетный руководитель, как правило, более демократичен, потому что авторитет является той силой, которая воздействует на подчиненных кроме прямого управленческого воздействия. И наоборот, отсутствие авторитета руководитель пытается компенсировать жесткими, директивными действиями;</a:t>
            </a:r>
          </a:p>
          <a:p>
            <a:pPr hangingPunct="0"/>
            <a:r>
              <a:rPr lang="ru-RU" sz="3600" b="1" i="1" dirty="0"/>
              <a:t>* уровень общей и управленческой культуры, образования </a:t>
            </a:r>
            <a:r>
              <a:rPr lang="ru-RU" sz="3600" b="1" dirty="0"/>
              <a:t>(в частности, знание основ теории управления);</a:t>
            </a:r>
          </a:p>
          <a:p>
            <a:pPr hangingPunct="0"/>
            <a:r>
              <a:rPr lang="ru-RU" sz="3600" b="1" dirty="0"/>
              <a:t>* </a:t>
            </a:r>
            <a:r>
              <a:rPr lang="ru-RU" sz="3600" b="1" i="1" dirty="0"/>
              <a:t>имеющийся общий и управленческий опыт. </a:t>
            </a:r>
            <a:endParaRPr lang="ru-RU" sz="3600" b="1" i="1" dirty="0" smtClean="0"/>
          </a:p>
          <a:p>
            <a:pPr hangingPunct="0"/>
            <a:r>
              <a:rPr lang="ru-RU" sz="3600" b="1" dirty="0" smtClean="0"/>
              <a:t>Таким </a:t>
            </a:r>
            <a:r>
              <a:rPr lang="ru-RU" sz="3600" b="1" dirty="0"/>
              <a:t>образом, факторов, влияющих на выбор стиля управления организацией, много, все они тесно взаимосвязаны, дополняют друг друга, а иногда и вступают в противоречия между собой. Вот почему нет единого правила, позволяющего руководителю определить, как следует вести себя в той или иной ситуации. Все зависит от того, насколько профессионально и психологически образован и подготовлен руководитель. Высокий уровень профессиональной и психологической компетентности поможет ему правильно определить, когда, где и как он должен действовать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839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Благодарим за внимание!</a:t>
            </a:r>
            <a:endParaRPr lang="ru-RU" b="1" dirty="0">
              <a:solidFill>
                <a:schemeClr val="accent2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280" y="1356360"/>
            <a:ext cx="8702040" cy="5333999"/>
          </a:xfrm>
        </p:spPr>
      </p:pic>
    </p:spTree>
    <p:extLst>
      <p:ext uri="{BB962C8B-B14F-4D97-AF65-F5344CB8AC3E}">
        <p14:creationId xmlns:p14="http://schemas.microsoft.com/office/powerpoint/2010/main" val="167521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4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b="1" dirty="0"/>
              <a:t>Психология индивидуального стиля руководства.</a:t>
            </a:r>
          </a:p>
          <a:p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/>
              <a:t>Сравнительная характеристика трех стилей управления.</a:t>
            </a:r>
          </a:p>
          <a:p>
            <a:r>
              <a:rPr lang="ru-RU" b="1" dirty="0"/>
              <a:t>Объективные и субъективные факторы выбора стиля </a:t>
            </a:r>
            <a:r>
              <a:rPr lang="ru-RU" b="1" dirty="0" smtClean="0"/>
              <a:t>руководства.</a:t>
            </a:r>
          </a:p>
          <a:p>
            <a:r>
              <a:rPr lang="ru-RU" b="1" dirty="0"/>
              <a:t>Типология руководителей по </a:t>
            </a:r>
            <a:r>
              <a:rPr lang="ru-RU" b="1" dirty="0" err="1"/>
              <a:t>Адизису</a:t>
            </a:r>
            <a:r>
              <a:rPr lang="ru-RU" b="1" dirty="0"/>
              <a:t>.</a:t>
            </a:r>
          </a:p>
          <a:p>
            <a:r>
              <a:rPr lang="ru-RU" b="1" dirty="0"/>
              <a:t>Типология руководителей.</a:t>
            </a:r>
          </a:p>
          <a:p>
            <a:r>
              <a:rPr lang="ru-RU" b="1" dirty="0"/>
              <a:t>Типология топ-менеджеров.</a:t>
            </a:r>
            <a:endParaRPr lang="ru-RU" b="1" dirty="0"/>
          </a:p>
          <a:p>
            <a:endParaRPr lang="ru-RU" dirty="0"/>
          </a:p>
          <a:p>
            <a:endParaRPr lang="ru-RU" b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43310" y="270234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41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</a:t>
            </a:r>
            <a:r>
              <a:rPr lang="ru-RU" sz="4000" b="1" dirty="0" smtClean="0">
                <a:solidFill>
                  <a:srgbClr val="C00000"/>
                </a:solidFill>
              </a:rPr>
              <a:t>сихология индивидуального стиля </a:t>
            </a:r>
            <a:r>
              <a:rPr lang="ru-RU" b="1" dirty="0" smtClean="0">
                <a:solidFill>
                  <a:srgbClr val="C00000"/>
                </a:solidFill>
              </a:rPr>
              <a:t>руководства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6572250" cy="5032375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i="1" u="sng" dirty="0"/>
              <a:t>Руководить </a:t>
            </a:r>
            <a:r>
              <a:rPr lang="ru-RU" sz="3600" b="1" u="sng" dirty="0"/>
              <a:t>— </a:t>
            </a:r>
            <a:r>
              <a:rPr lang="ru-RU" sz="3600" b="1" i="1" u="sng" dirty="0"/>
              <a:t>значит менять стиль.</a:t>
            </a:r>
            <a:endParaRPr lang="ru-RU" sz="3600" b="1" dirty="0"/>
          </a:p>
          <a:p>
            <a:r>
              <a:rPr lang="ru-RU" sz="3600" b="1" dirty="0"/>
              <a:t>Одной из наиболее изученных вопросов в сфере руководства и лидерства является проблема стиля управления</a:t>
            </a:r>
            <a:r>
              <a:rPr lang="ru-RU" sz="3600" b="1" dirty="0" smtClean="0"/>
              <a:t>.</a:t>
            </a:r>
          </a:p>
          <a:p>
            <a:r>
              <a:rPr lang="ru-RU" sz="3600" b="1" dirty="0" smtClean="0"/>
              <a:t> </a:t>
            </a:r>
            <a:r>
              <a:rPr lang="ru-RU" sz="3600" b="1" i="1" u="sng" dirty="0"/>
              <a:t>Под стилем управления </a:t>
            </a:r>
            <a:r>
              <a:rPr lang="ru-RU" sz="3600" b="1" dirty="0"/>
              <a:t>понимается </a:t>
            </a:r>
            <a:r>
              <a:rPr lang="ru-RU" sz="3600" b="1" i="1" dirty="0"/>
              <a:t>устойчивая система способов, методов и форм воздействия руководителя, создающая своеобразный почерк управленческого поведения. </a:t>
            </a:r>
            <a:r>
              <a:rPr lang="ru-RU" sz="3600" b="1" dirty="0"/>
              <a:t>Проблемой стиля управления в организациях стали серьезно интересоваться относительно недавно — в начале этого века.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450" y="1690688"/>
            <a:ext cx="4522470" cy="484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1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993880" cy="6964680"/>
          </a:xfrm>
        </p:spPr>
        <p:txBody>
          <a:bodyPr>
            <a:normAutofit/>
          </a:bodyPr>
          <a:lstStyle/>
          <a:p>
            <a:pPr hangingPunct="0"/>
            <a:r>
              <a:rPr lang="ru-RU" b="1" dirty="0"/>
              <a:t>Основываясь на выводах и закономерностях, выявленных в ходе экспериментов, Левин дал характеристику каждого из этих классических стилей управления: </a:t>
            </a:r>
            <a:r>
              <a:rPr lang="ru-RU" b="1" i="1" u="sng" dirty="0"/>
              <a:t>авторитарного, демократического и попустительского. </a:t>
            </a:r>
            <a:endParaRPr lang="ru-RU" b="1" i="1" u="sng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литературе встречаются различные их названия: авторитарный называют директивным, попустительский — анархичным, нейтральным, формальным, разрешительным, либеральным. </a:t>
            </a:r>
          </a:p>
          <a:p>
            <a:pPr hangingPunct="0"/>
            <a:r>
              <a:rPr lang="ru-RU" b="1" dirty="0" err="1" smtClean="0"/>
              <a:t>К.Левин</a:t>
            </a:r>
            <a:r>
              <a:rPr lang="ru-RU" b="1" dirty="0" smtClean="0"/>
              <a:t> </a:t>
            </a:r>
            <a:r>
              <a:rPr lang="ru-RU" b="1" dirty="0"/>
              <a:t>и его сотрудники установили, </a:t>
            </a:r>
            <a:r>
              <a:rPr lang="ru-RU" b="1" dirty="0" smtClean="0"/>
              <a:t>что наиболее </a:t>
            </a:r>
            <a:r>
              <a:rPr lang="ru-RU" b="1" dirty="0"/>
              <a:t>целесообразным стилем руководства является </a:t>
            </a:r>
            <a:r>
              <a:rPr lang="ru-RU" b="1" i="1" dirty="0"/>
              <a:t>демократический. </a:t>
            </a:r>
            <a:endParaRPr lang="ru-RU" b="1" i="1" dirty="0" smtClean="0"/>
          </a:p>
          <a:p>
            <a:pPr hangingPunct="0"/>
            <a:r>
              <a:rPr lang="ru-RU" b="1" dirty="0" smtClean="0"/>
              <a:t>Во-первых</a:t>
            </a:r>
            <a:r>
              <a:rPr lang="ru-RU" b="1" dirty="0"/>
              <a:t>, этот стиль создает более благоприятную атмосферу и способствует более активному включению членов группы в совместную деятельность. </a:t>
            </a:r>
            <a:endParaRPr lang="ru-RU" b="1" dirty="0" smtClean="0"/>
          </a:p>
          <a:p>
            <a:pPr hangingPunct="0"/>
            <a:r>
              <a:rPr lang="ru-RU" b="1" dirty="0" smtClean="0"/>
              <a:t>Во-вторых</a:t>
            </a:r>
            <a:r>
              <a:rPr lang="ru-RU" b="1" dirty="0"/>
              <a:t>, при этом стиле руководства группа отличается наивысшей удовлетворенностью, стремлением к творчеству. </a:t>
            </a:r>
            <a:endParaRPr lang="ru-RU" b="1" dirty="0" smtClean="0"/>
          </a:p>
          <a:p>
            <a:pPr hangingPunct="0"/>
            <a:r>
              <a:rPr lang="ru-RU" b="1" dirty="0" smtClean="0"/>
              <a:t>в-третьих</a:t>
            </a:r>
            <a:r>
              <a:rPr lang="ru-RU" b="1" dirty="0"/>
              <a:t>, этот стиль обеспечивает установление наиболее благоприятных взаимоотношений между руководителем и группой.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21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7640"/>
            <a:ext cx="12313920" cy="6583680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b="1" dirty="0"/>
              <a:t>На основании исследования </a:t>
            </a:r>
            <a:r>
              <a:rPr lang="ru-RU" b="1" dirty="0" err="1"/>
              <a:t>К.Левин</a:t>
            </a:r>
            <a:r>
              <a:rPr lang="ru-RU" b="1" dirty="0"/>
              <a:t> дал примерную характеристику каждого стиля и целесообразности его использования.</a:t>
            </a:r>
          </a:p>
          <a:p>
            <a:pPr hangingPunct="0"/>
            <a:r>
              <a:rPr lang="ru-RU" b="1" i="1" u="sng" dirty="0"/>
              <a:t>1. Авторитарный стиль. </a:t>
            </a:r>
            <a:r>
              <a:rPr lang="ru-RU" b="1" dirty="0"/>
              <a:t>Решение принимает руководитель единолично. Он действует по отношению к подчиненным властно, жестко закрепляет роли участников, осуществляет детальный контроль, сосредоточивает в своих руках все основные функции управления.</a:t>
            </a:r>
          </a:p>
          <a:p>
            <a:pPr hangingPunct="0"/>
            <a:r>
              <a:rPr lang="ru-RU" b="1" dirty="0"/>
              <a:t>Этот стиль наиболее эффективен в хорошо упорядоченных (структурированных) ситуациях, когда деятельность подчиненных носит </a:t>
            </a:r>
            <a:r>
              <a:rPr lang="ru-RU" b="1" dirty="0" err="1"/>
              <a:t>алгоритмизуемый</a:t>
            </a:r>
            <a:r>
              <a:rPr lang="ru-RU" b="1" dirty="0"/>
              <a:t> характер (по заданной системе правил). Ориентирован на решение </a:t>
            </a:r>
            <a:r>
              <a:rPr lang="ru-RU" b="1" dirty="0" err="1"/>
              <a:t>алгоритмизуемых</a:t>
            </a:r>
            <a:r>
              <a:rPr lang="ru-RU" b="1" dirty="0"/>
              <a:t> задач.</a:t>
            </a:r>
          </a:p>
          <a:p>
            <a:pPr hangingPunct="0"/>
            <a:r>
              <a:rPr lang="ru-RU" b="1" dirty="0"/>
              <a:t>2. </a:t>
            </a:r>
            <a:r>
              <a:rPr lang="ru-RU" b="1" u="sng" dirty="0"/>
              <a:t>Демократический стиль. </a:t>
            </a:r>
            <a:r>
              <a:rPr lang="ru-RU" b="1" dirty="0"/>
              <a:t>Решения принимаются руководителем совместно с подчиненными. При таком стиле лидер стремится управлять группой совместно с подчиненными, предоставляя им свободу действий, организуя обсуждение своих решений, поддерживая инициативу.</a:t>
            </a:r>
          </a:p>
          <a:p>
            <a:pPr hangingPunct="0"/>
            <a:r>
              <a:rPr lang="ru-RU" b="1" dirty="0"/>
              <a:t>Этот стиль наиболее эффективен в слабо структурированных ситуациях и ориентирован на межличностные отношения, решение творческих задач.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8918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43840"/>
            <a:ext cx="6019800" cy="6614160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i="1" u="sng" dirty="0"/>
              <a:t>3. Либеральный стиль. </a:t>
            </a:r>
            <a:r>
              <a:rPr lang="ru-RU" sz="3200" b="1" dirty="0"/>
              <a:t>Решения навязываются подчиненными руководителю. </a:t>
            </a:r>
            <a:endParaRPr lang="ru-RU" sz="3200" b="1" dirty="0" smtClean="0"/>
          </a:p>
          <a:p>
            <a:r>
              <a:rPr lang="ru-RU" sz="3200" b="1" dirty="0" smtClean="0"/>
              <a:t>Он </a:t>
            </a:r>
            <a:r>
              <a:rPr lang="ru-RU" sz="3200" b="1" dirty="0"/>
              <a:t>практически устраняется от активного управления группой, ведет себя, как рядовой участник, предоставляет участникам группы полную свободу. </a:t>
            </a:r>
            <a:endParaRPr lang="ru-RU" sz="3200" b="1" dirty="0" smtClean="0"/>
          </a:p>
          <a:p>
            <a:r>
              <a:rPr lang="ru-RU" sz="3200" b="1" dirty="0" smtClean="0"/>
              <a:t>Участники </a:t>
            </a:r>
            <a:r>
              <a:rPr lang="ru-RU" sz="3200" b="1" dirty="0"/>
              <a:t>группы ведут себя в соответствии со своими желаниями, их активность носит спонтанный характер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Этот стиль наиболее эффективен в ситуациях поиска наиболее продуктивных направлений групповой деятельности.</a:t>
            </a:r>
          </a:p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480" y="137160"/>
            <a:ext cx="5577840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947" y="232913"/>
            <a:ext cx="10515600" cy="207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Сравнительная </a:t>
            </a:r>
            <a:r>
              <a:rPr lang="ru-RU" sz="2200" b="1" dirty="0"/>
              <a:t>характеристика трех стилей управления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802922" y="690114"/>
          <a:ext cx="9383238" cy="5969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6835"/>
                <a:gridCol w="4516403"/>
              </a:tblGrid>
              <a:tr h="33026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Формальная сторона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Содержательная сторона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305326">
                <a:tc gridSpan="2"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Авторитарный стиль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160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Деловые, краткие распоряжения.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Запреты без снисхождения, с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угрозой.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Четкий язык, неприветливый тон.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Похвала и порицание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субъективны.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Эмоции не принимаются в расчет.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лидера — вне группы.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Дела группе планируются заранее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(во всем объеме).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Определяются лишь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непосредственные цели,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дальние — неизвестны.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Голос руководителя —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решающий.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313926">
                <a:tc gridSpan="2"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Демократический стиль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6206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Распоряжения и запреты — с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советами.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лидера — внутри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группы.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Мероприятия планируются не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заранее, а в группе.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реализацию предложений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отвечают все.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 разделы работы не только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предлагаются, но и собираются.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313926">
                <a:tc gridSpan="2"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Либеральный стиль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850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Тон — конвенциальный.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похвалы, порицаний.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Никакого сотрудничества.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лидера — незаметно в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стороне от группы.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Дела в группе идут сами собой.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Лидер не дает указаний.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Разделы работы складываются из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отдельных интервалов или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исходят от нового лидера.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45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353800" cy="7071360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b="1" dirty="0"/>
              <a:t>Выбор руководителем того или иного стиля руководства определяется рядом объективных и субъективных факторов.</a:t>
            </a:r>
          </a:p>
          <a:p>
            <a:pPr hangingPunct="0"/>
            <a:r>
              <a:rPr lang="ru-RU" b="1" i="1" u="sng" dirty="0"/>
              <a:t>Объективные факторы:</a:t>
            </a:r>
            <a:endParaRPr lang="ru-RU" b="1" u="sng" dirty="0"/>
          </a:p>
          <a:p>
            <a:pPr hangingPunct="0"/>
            <a:r>
              <a:rPr lang="ru-RU" b="1" i="1" dirty="0"/>
              <a:t>*тип организации </a:t>
            </a:r>
            <a:r>
              <a:rPr lang="ru-RU" b="1" dirty="0"/>
              <a:t>(производственная, снабженческо-сбытовая, научная и др.);</a:t>
            </a:r>
          </a:p>
          <a:p>
            <a:pPr hangingPunct="0"/>
            <a:r>
              <a:rPr lang="ru-RU" b="1" dirty="0"/>
              <a:t>*  </a:t>
            </a:r>
            <a:r>
              <a:rPr lang="ru-RU" b="1" i="1" dirty="0"/>
              <a:t>специфика основной деятельности организации </a:t>
            </a:r>
            <a:r>
              <a:rPr lang="ru-RU" b="1" dirty="0"/>
              <a:t>(производственная, снабженческо-сбытовая, учебная, научная и др.);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специфика решаемых задач </a:t>
            </a:r>
            <a:r>
              <a:rPr lang="ru-RU" b="1" dirty="0"/>
              <a:t>(простые и сложные; новые и привычные; очередные и срочные; стандартные и нестандартные; текущие и внезапные и др.);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условия выполнения задач </a:t>
            </a:r>
            <a:r>
              <a:rPr lang="ru-RU" b="1" dirty="0"/>
              <a:t>(благоприятные, неблагоприятные, экстремальные и др.);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способы и средства деятельности организации </a:t>
            </a:r>
            <a:r>
              <a:rPr lang="ru-RU" b="1" dirty="0"/>
              <a:t>(индивидуальные, групповые и др.);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уровень развития организации;</a:t>
            </a:r>
            <a:endParaRPr lang="ru-RU" b="1" dirty="0"/>
          </a:p>
          <a:p>
            <a:pPr hangingPunct="0"/>
            <a:r>
              <a:rPr lang="ru-RU" b="1" i="1" dirty="0"/>
              <a:t>* стиль руководства, формы и методы работы вышестоящего руководителя;</a:t>
            </a:r>
            <a:endParaRPr lang="ru-RU" b="1" dirty="0"/>
          </a:p>
          <a:p>
            <a:r>
              <a:rPr lang="ru-RU" b="1" dirty="0"/>
              <a:t>* </a:t>
            </a:r>
            <a:r>
              <a:rPr lang="ru-RU" b="1" i="1" dirty="0"/>
              <a:t>ступень управленческой иерархии, на которой находится руководитель.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9493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1094</Words>
  <Application>Microsoft Office PowerPoint</Application>
  <PresentationFormat>Широкоэкранный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Office Theme</vt:lpstr>
      <vt:lpstr>Стили руководства и типология руководителей в организации</vt:lpstr>
      <vt:lpstr>Рекомендуемая литература:</vt:lpstr>
      <vt:lpstr>ВОПРОСЫ:</vt:lpstr>
      <vt:lpstr>Психология индивидуального стиля руководства </vt:lpstr>
      <vt:lpstr>Презентация PowerPoint</vt:lpstr>
      <vt:lpstr>Презентация PowerPoint</vt:lpstr>
      <vt:lpstr>Презентация PowerPoint</vt:lpstr>
      <vt:lpstr> Сравнительная характеристика трех стилей управления </vt:lpstr>
      <vt:lpstr>Презентация PowerPoint</vt:lpstr>
      <vt:lpstr>Презентация PowerPoint</vt:lpstr>
      <vt:lpstr>Благодарим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24</cp:revision>
  <dcterms:created xsi:type="dcterms:W3CDTF">2019-10-27T11:56:57Z</dcterms:created>
  <dcterms:modified xsi:type="dcterms:W3CDTF">2019-10-27T17:16:31Z</dcterms:modified>
</cp:coreProperties>
</file>